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7"/>
  </p:notesMasterIdLst>
  <p:handoutMasterIdLst>
    <p:handoutMasterId r:id="rId38"/>
  </p:handoutMasterIdLst>
  <p:sldIdLst>
    <p:sldId id="256" r:id="rId3"/>
    <p:sldId id="257" r:id="rId4"/>
    <p:sldId id="261" r:id="rId5"/>
    <p:sldId id="262" r:id="rId6"/>
    <p:sldId id="263" r:id="rId7"/>
    <p:sldId id="264" r:id="rId8"/>
    <p:sldId id="270" r:id="rId9"/>
    <p:sldId id="271" r:id="rId10"/>
    <p:sldId id="272" r:id="rId11"/>
    <p:sldId id="273" r:id="rId12"/>
    <p:sldId id="276" r:id="rId13"/>
    <p:sldId id="275" r:id="rId14"/>
    <p:sldId id="292" r:id="rId15"/>
    <p:sldId id="295" r:id="rId16"/>
    <p:sldId id="293" r:id="rId17"/>
    <p:sldId id="269" r:id="rId18"/>
    <p:sldId id="260" r:id="rId19"/>
    <p:sldId id="265" r:id="rId20"/>
    <p:sldId id="266" r:id="rId21"/>
    <p:sldId id="267" r:id="rId22"/>
    <p:sldId id="268" r:id="rId23"/>
    <p:sldId id="277" r:id="rId24"/>
    <p:sldId id="278" r:id="rId25"/>
    <p:sldId id="279" r:id="rId26"/>
    <p:sldId id="280" r:id="rId27"/>
    <p:sldId id="281" r:id="rId28"/>
    <p:sldId id="291" r:id="rId29"/>
    <p:sldId id="282" r:id="rId30"/>
    <p:sldId id="283" r:id="rId31"/>
    <p:sldId id="284" r:id="rId32"/>
    <p:sldId id="285" r:id="rId33"/>
    <p:sldId id="287" r:id="rId34"/>
    <p:sldId id="288" r:id="rId35"/>
    <p:sldId id="289" r:id="rId36"/>
  </p:sldIdLst>
  <p:sldSz cx="9144000" cy="5143500" type="screen16x9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1C64"/>
    <a:srgbClr val="0C1A44"/>
    <a:srgbClr val="9FD4D7"/>
    <a:srgbClr val="EFA720"/>
    <a:srgbClr val="B2B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96" autoAdjust="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494" y="9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1C1E0-C802-4E92-92E5-3076743D7E67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FDEBF-F4E6-451D-968F-AB1C40D78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789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9F032-3252-4EC9-AE8E-C5EAC35AC84F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B61AC-734B-4E7D-B94D-84E57CBA6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227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B61AC-734B-4E7D-B94D-84E57CBA6B9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686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15EB7B-45BE-4DC8-8554-BE34A14C3F63}" type="slidenum">
              <a:rPr lang="en-GB" altLang="en-US" smtClean="0"/>
              <a:pPr/>
              <a:t>30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939721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BD4099-E0AF-4BF4-A616-B008869F92D2}" type="slidenum">
              <a:rPr lang="en-GB" altLang="en-US" smtClean="0"/>
              <a:pPr/>
              <a:t>31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400937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B1B610-2310-4A16-8C5B-18D6C75A3681}" type="slidenum">
              <a:rPr lang="en-GB" altLang="en-US" smtClean="0"/>
              <a:pPr/>
              <a:t>32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863988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z="1400" smtClean="0">
              <a:solidFill>
                <a:srgbClr val="000000"/>
              </a:solidFill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F7BE64-C510-4845-91BF-F46D1992EB74}" type="slidenum">
              <a:rPr lang="en-GB" altLang="en-US" smtClean="0"/>
              <a:pPr/>
              <a:t>33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24162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6B793B-88D2-4402-868C-C8C4BE54CFB6}" type="slidenum">
              <a:rPr lang="en-GB" altLang="en-US" smtClean="0"/>
              <a:pPr/>
              <a:t>34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344269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65D6D8-E036-43DD-84F0-95A92463BF15}" type="slidenum">
              <a:rPr lang="en-GB" altLang="en-US" smtClean="0"/>
              <a:pPr/>
              <a:t>22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029823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AF7B05-068C-43FD-A012-D6A1690BF23B}" type="slidenum">
              <a:rPr lang="en-GB" altLang="en-US" smtClean="0"/>
              <a:pPr/>
              <a:t>23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124892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9BBF1B-EDE1-4F46-930C-BE4067E33784}" type="slidenum">
              <a:rPr lang="en-GB" altLang="en-US" smtClean="0"/>
              <a:pPr/>
              <a:t>24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603726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10A589-3B6D-453E-B06B-A23AF2428FA3}" type="slidenum">
              <a:rPr lang="en-GB" altLang="en-US" smtClean="0"/>
              <a:pPr/>
              <a:t>25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937790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  <a:p>
            <a:endParaRPr lang="en-GB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988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1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33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05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77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1AEC97-9329-4422-81B5-0075D1D08A25}" type="slidenum">
              <a:rPr lang="en-GB" altLang="en-US" smtClean="0"/>
              <a:pPr/>
              <a:t>26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251317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Working with EDI, student support and wellbeing, student disability services, Michelle Farmer disability co-ordinator</a:t>
            </a:r>
          </a:p>
          <a:p>
            <a:r>
              <a:rPr lang="en-GB" altLang="en-US" smtClean="0"/>
              <a:t>Networks</a:t>
            </a:r>
          </a:p>
          <a:p>
            <a:endParaRPr lang="en-GB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88025D-A03C-4BC2-B751-94B395CD3A60}" type="slidenum">
              <a:rPr lang="en-GB" altLang="en-US" smtClean="0"/>
              <a:pPr/>
              <a:t>27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755438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63D211-8C4E-4013-83B8-15D91C6058C4}" type="slidenum">
              <a:rPr lang="en-GB" altLang="en-US" smtClean="0"/>
              <a:pPr/>
              <a:t>28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362950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42C892-C3CC-490B-BE49-E551E69276EA}" type="slidenum">
              <a:rPr lang="en-GB" altLang="en-US" smtClean="0"/>
              <a:pPr/>
              <a:t>29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37230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74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5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2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96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6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5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39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3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1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17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33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1C64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A461-EA6A-5444-9DB9-803F995328F6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5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AEBF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681038"/>
            <a:ext cx="8489950" cy="97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031207"/>
            <a:ext cx="8489950" cy="259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4752975"/>
            <a:ext cx="1008062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870E3C6-E2A2-4C95-8B30-D3BBB710BE31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1029" name="Picture 13" descr="DarkBlue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78264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5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panose="020B060402020202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panose="020B0604020202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panose="020B0604020202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panose="020B0604020202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336" y="464820"/>
            <a:ext cx="4931664" cy="4678680"/>
          </a:xfrm>
          <a:prstGeom prst="rect">
            <a:avLst/>
          </a:prstGeom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96532" y="1336642"/>
            <a:ext cx="2756116" cy="123237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numCol="1" spcCol="7200000">
            <a:noAutofit/>
          </a:bodyPr>
          <a:lstStyle/>
          <a:p>
            <a:r>
              <a:rPr lang="en-GB" sz="4800" b="1" dirty="0" smtClean="0">
                <a:latin typeface="Arial" panose="020B0604020202020204" pitchFamily="34" charset="0"/>
              </a:rPr>
              <a:t>HR USER GROUP</a:t>
            </a:r>
            <a:endParaRPr lang="en-GB" sz="4800" b="1" baseline="30000" dirty="0" smtClean="0">
              <a:latin typeface="Arial" panose="020B0604020202020204" pitchFamily="34" charset="0"/>
            </a:endParaRPr>
          </a:p>
        </p:txBody>
      </p:sp>
      <p:pic>
        <p:nvPicPr>
          <p:cNvPr id="5" name="Picture 4" descr="powerpoint_banner_celes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135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6532" y="3215473"/>
            <a:ext cx="2994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Tuesday 08 November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14:00 – 16:00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7899" y="193270"/>
            <a:ext cx="21066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FFFF"/>
                </a:solidFill>
              </a:rPr>
              <a:t>HUMAN RESOURCES </a:t>
            </a:r>
            <a:r>
              <a:rPr lang="en-US" sz="1000" b="1" dirty="0" smtClean="0">
                <a:solidFill>
                  <a:schemeClr val="bg1"/>
                </a:solidFill>
                <a:cs typeface="Arial"/>
              </a:rPr>
              <a:t>DIVISION</a:t>
            </a:r>
            <a:endParaRPr lang="en-US" sz="1000" b="1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356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banner_celeste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32813" y="1970486"/>
            <a:ext cx="7802578" cy="70246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1198" y="998691"/>
            <a:ext cx="6367463" cy="1322134"/>
          </a:xfrm>
        </p:spPr>
        <p:txBody>
          <a:bodyPr/>
          <a:lstStyle/>
          <a:p>
            <a:pPr algn="l"/>
            <a:r>
              <a:rPr lang="en-GB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Go-Live</a:t>
            </a:r>
            <a:br>
              <a:rPr lang="en-GB" altLang="en-US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1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success look like?</a:t>
            </a:r>
            <a:r>
              <a:rPr lang="en-GB" altLang="en-US" sz="1500" b="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GB" altLang="en-US" sz="1500" b="0" dirty="0">
                <a:solidFill>
                  <a:schemeClr val="bg1">
                    <a:lumMod val="50000"/>
                  </a:schemeClr>
                </a:solidFill>
              </a:rPr>
            </a:br>
            <a:endParaRPr lang="en-GB" altLang="en-US" sz="15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2814" y="2207177"/>
            <a:ext cx="7578024" cy="2593181"/>
          </a:xfrm>
        </p:spPr>
        <p:txBody>
          <a:bodyPr>
            <a:normAutofit fontScale="92500"/>
          </a:bodyPr>
          <a:lstStyle/>
          <a:p>
            <a:pPr marL="0" indent="0">
              <a:buClr>
                <a:srgbClr val="FF0000"/>
              </a:buClr>
              <a:buNone/>
              <a:defRPr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 key enabler in UCL’s 2034 strategy is delivering excellent systems and processes in support of UCL’s vision:</a:t>
            </a:r>
          </a:p>
          <a:p>
            <a:pPr marL="0" indent="0">
              <a:buClr>
                <a:srgbClr val="FF0000"/>
              </a:buClr>
              <a:buNone/>
              <a:defRPr/>
            </a:pPr>
            <a:endParaRPr lang="en-GB" sz="1200" dirty="0"/>
          </a:p>
          <a:p>
            <a:pPr marL="0" indent="0">
              <a:buClr>
                <a:srgbClr val="FF0000"/>
              </a:buClr>
              <a:buNone/>
              <a:defRPr/>
            </a:pPr>
            <a:endParaRPr lang="en-US" sz="1200" dirty="0">
              <a:solidFill>
                <a:srgbClr val="000000"/>
              </a:solidFill>
              <a:cs typeface="Arial" pitchFamily="34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en-US" sz="11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Single fully integrated HR management system through which all employee information </a:t>
            </a:r>
            <a:r>
              <a:rPr lang="en-US" sz="1125" dirty="0">
                <a:latin typeface="Arial" panose="020B0604020202020204" pitchFamily="34" charset="0"/>
                <a:cs typeface="Arial" panose="020B0604020202020204" pitchFamily="34" charset="0"/>
              </a:rPr>
              <a:t>can be viewed 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en-US" sz="1125" dirty="0">
                <a:latin typeface="Arial" panose="020B0604020202020204" pitchFamily="34" charset="0"/>
                <a:cs typeface="Arial" panose="020B0604020202020204" pitchFamily="34" charset="0"/>
              </a:rPr>
              <a:t>Standard, streamlined and best practice processes and procedures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en-US" sz="1125" dirty="0">
                <a:latin typeface="Arial" panose="020B0604020202020204" pitchFamily="34" charset="0"/>
                <a:cs typeface="Arial" panose="020B0604020202020204" pitchFamily="34" charset="0"/>
              </a:rPr>
              <a:t>Simple, easy to follow policies and checklists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en-GB" sz="1125" dirty="0">
                <a:latin typeface="Arial" panose="020B0604020202020204" pitchFamily="34" charset="0"/>
                <a:cs typeface="Arial" panose="020B0604020202020204" pitchFamily="34" charset="0"/>
              </a:rPr>
              <a:t>Reduced approvals, handoffs, duplication of manual work and non-added value activities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en-GB" sz="1125" dirty="0">
                <a:latin typeface="Arial" panose="020B0604020202020204" pitchFamily="34" charset="0"/>
                <a:cs typeface="Arial" panose="020B0604020202020204" pitchFamily="34" charset="0"/>
              </a:rPr>
              <a:t>Reduction in manual processes and the overall administrative burden through process automation and system integration 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en-GB" sz="1125" dirty="0">
                <a:latin typeface="Arial" panose="020B0604020202020204" pitchFamily="34" charset="0"/>
                <a:cs typeface="Arial" panose="020B0604020202020204" pitchFamily="34" charset="0"/>
              </a:rPr>
              <a:t>An intuitive user experience that will drive user adoption and process compliance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en-GB" sz="1125" dirty="0">
                <a:latin typeface="Arial" panose="020B0604020202020204" pitchFamily="34" charset="0"/>
                <a:cs typeface="Arial" panose="020B0604020202020204" pitchFamily="34" charset="0"/>
              </a:rPr>
              <a:t>Improved analytics to enable high quality and timely management information to inform decision making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en-GB" sz="1125" dirty="0">
                <a:latin typeface="Arial" panose="020B0604020202020204" pitchFamily="34" charset="0"/>
                <a:cs typeface="Arial" panose="020B0604020202020204" pitchFamily="34" charset="0"/>
              </a:rPr>
              <a:t>Clear, unambiguous responsibility and accountability 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en-GB" sz="1125" dirty="0">
                <a:latin typeface="Arial" panose="020B0604020202020204" pitchFamily="34" charset="0"/>
                <a:cs typeface="Arial" panose="020B0604020202020204" pitchFamily="34" charset="0"/>
              </a:rPr>
              <a:t>Empowerment of managers and skilled users to make decisions aligned with policy and financial constraints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en-GB" sz="1125" dirty="0">
                <a:latin typeface="Arial" panose="020B0604020202020204" pitchFamily="34" charset="0"/>
                <a:cs typeface="Arial" panose="020B0604020202020204" pitchFamily="34" charset="0"/>
              </a:rPr>
              <a:t>Full integration with MyFinance</a:t>
            </a:r>
          </a:p>
          <a:p>
            <a:pPr marL="0" indent="0">
              <a:buNone/>
              <a:defRPr/>
            </a:pPr>
            <a:endParaRPr lang="en-GB" sz="1050" dirty="0"/>
          </a:p>
          <a:p>
            <a:pPr marL="0" indent="0">
              <a:buClr>
                <a:srgbClr val="FF0000"/>
              </a:buClr>
              <a:buNone/>
              <a:defRPr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673557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_banner_celeste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38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694" y="1271845"/>
            <a:ext cx="3949881" cy="3575009"/>
          </a:xfrm>
          <a:prstGeom prst="rect">
            <a:avLst/>
          </a:prstGeom>
        </p:spPr>
      </p:pic>
      <p:pic>
        <p:nvPicPr>
          <p:cNvPr id="5" name="Picture 4" descr="powerpoint_banner_celeste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55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_banner_celeste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2892" y="1212112"/>
            <a:ext cx="81799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   </a:t>
            </a:r>
          </a:p>
          <a:p>
            <a:r>
              <a:rPr lang="en-GB" sz="4000" b="1" dirty="0" smtClean="0"/>
              <a:t>DBS Checks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sz="3600" dirty="0" smtClean="0"/>
              <a:t>Jodie Trumper </a:t>
            </a:r>
          </a:p>
          <a:p>
            <a:endParaRPr lang="en-GB" dirty="0" smtClean="0"/>
          </a:p>
          <a:p>
            <a:r>
              <a:rPr lang="en-GB" sz="1600" dirty="0" smtClean="0"/>
              <a:t>Acting Head of ECA</a:t>
            </a:r>
            <a:endParaRPr lang="en-GB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9420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_banner_celeste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3195885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200" dirty="0"/>
              <a:t>If an </a:t>
            </a:r>
            <a:r>
              <a:rPr lang="en-GB" sz="1200" dirty="0" smtClean="0"/>
              <a:t>employee </a:t>
            </a:r>
            <a:r>
              <a:rPr lang="en-GB" sz="1200" dirty="0"/>
              <a:t>requires a DBS check to perform their role, this </a:t>
            </a:r>
            <a:r>
              <a:rPr lang="en-GB" sz="1200" b="1" dirty="0"/>
              <a:t>must</a:t>
            </a:r>
            <a:r>
              <a:rPr lang="en-GB" sz="1200" dirty="0"/>
              <a:t> be satisfactorily completed prior to them starting work. </a:t>
            </a:r>
            <a:endParaRPr lang="en-GB" sz="1200" dirty="0" smtClean="0"/>
          </a:p>
          <a:p>
            <a:endParaRPr lang="en-GB" sz="1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200" dirty="0" smtClean="0"/>
              <a:t>This applies if the check is carried out by UCL or another employer, e.g. NHS trust.</a:t>
            </a:r>
          </a:p>
          <a:p>
            <a:endParaRPr lang="en-GB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200" dirty="0" smtClean="0"/>
              <a:t>Applicants </a:t>
            </a:r>
            <a:r>
              <a:rPr lang="en-GB" sz="1200" dirty="0"/>
              <a:t>must bring their certificate to UCL HR Reception or their departmental contact before they start work or, for existing employees, any project or new role involving regulated activity. </a:t>
            </a:r>
            <a:r>
              <a:rPr lang="en-GB" sz="1200" dirty="0" smtClean="0"/>
              <a:t>This must be </a:t>
            </a:r>
            <a:r>
              <a:rPr lang="en-GB" sz="1200" dirty="0"/>
              <a:t>within 7 days of </a:t>
            </a:r>
            <a:r>
              <a:rPr lang="en-GB" sz="1200" dirty="0" smtClean="0"/>
              <a:t>the date of issue of the certificate.</a:t>
            </a:r>
            <a:endParaRPr lang="en-GB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569022"/>
              </p:ext>
            </p:extLst>
          </p:nvPr>
        </p:nvGraphicFramePr>
        <p:xfrm>
          <a:off x="457200" y="1023671"/>
          <a:ext cx="8229600" cy="1989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5945"/>
                <a:gridCol w="409365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Work context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Responsibility for DBS check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A UCL employee who will be conducting regulated activity in UCL and another organisation under an honorary appointment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UCL must conduct the DBS check in advance, and they may also be required to have a separate check for their honorary appointment. 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A prospective UCL employee who will only be conducting regulated activity as part of an honorary appointment with another organisation. 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Honorary organisation will be required to carry out the DBS check.  The honorary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</a:rPr>
                        <a:t>appointment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must be in place before the employee starts work for UCL. 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Where an individual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</a:rPr>
                        <a:t>has an 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effectLst/>
                        </a:rPr>
                        <a:t>honorary status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with UCL and will be conducting regulated activity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</a:rPr>
                        <a:t>at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UCL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UCL must conduct the DBS check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916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_banner_celeste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2892" y="1212112"/>
            <a:ext cx="81799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   </a:t>
            </a:r>
          </a:p>
          <a:p>
            <a:r>
              <a:rPr lang="en-GB" sz="4000" b="1" dirty="0" smtClean="0"/>
              <a:t>Right to work update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sz="3600" dirty="0" smtClean="0"/>
              <a:t>Jon Everard  </a:t>
            </a:r>
          </a:p>
          <a:p>
            <a:endParaRPr lang="en-GB" dirty="0" smtClean="0"/>
          </a:p>
          <a:p>
            <a:r>
              <a:rPr lang="en-GB" sz="1600" dirty="0" smtClean="0"/>
              <a:t>Director of HR Systems Transformation Project </a:t>
            </a:r>
            <a:endParaRPr lang="en-GB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070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banner_celeste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8715" y="1206230"/>
            <a:ext cx="830696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Policy Updates </a:t>
            </a:r>
          </a:p>
          <a:p>
            <a:endParaRPr lang="en-GB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Sarah Danzie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Head of Employment Policy and Governance 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0834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418" y="2881087"/>
            <a:ext cx="1981200" cy="1981200"/>
          </a:xfrm>
          <a:prstGeom prst="rect">
            <a:avLst/>
          </a:prstGeom>
        </p:spPr>
      </p:pic>
      <p:pic>
        <p:nvPicPr>
          <p:cNvPr id="2" name="Picture 1" descr="powerpoint_banner_celeste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226" y="979251"/>
            <a:ext cx="639431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APPRAISALS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ensure consistency across all UCL staff groups, all annual appraisals will move to an annual cycle from 2017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Ongoing meetings with Faculty Deans and FM’s have supported annual appraisals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Monitoring reports on appraisal completion rates will continue to be sent to departmental contacts and will switch to annual completion from 1 October 2017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Discussions ongoing and further information to follow in due course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0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2220"/>
            <a:ext cx="8229600" cy="383918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R&amp;S SECONDMENT </a:t>
            </a:r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 weeks of staff consultation closed on 31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October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Features of the new policy include: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Creation of a recruitment checklist and chair’s guide to conducting recruitment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New templates for interview notes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Improved JD/PS template for consistency of style, aiding job matching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Raised awareness of unconscious bias to support UCL’s equality aims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Changes to advertising requirements and options for appointment following secondment, long-term acting up, or fixed term appointments to promote internal career development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Positive action statement to consider part-time applicants</a:t>
            </a:r>
          </a:p>
          <a:p>
            <a:pPr lvl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Next step to take back to HRPC in December 2016 with staff suggestions and proposal to implement early next year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powerpoint_banner_celeste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95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CAPABILITY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</a:p>
          <a:p>
            <a:pPr marL="0" indent="0">
              <a:buNone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Agreement reached with unions on most aspects of the revised policy and procedure</a:t>
            </a:r>
          </a:p>
          <a:p>
            <a:pPr lvl="0"/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Fundamental disagreement with unions on the reduction of 3 formal stages to 2 </a:t>
            </a:r>
          </a:p>
          <a:p>
            <a:pPr lvl="0"/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Some concern about any link between appraisals and capability</a:t>
            </a:r>
          </a:p>
          <a:p>
            <a:pPr lvl="0"/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Next step:  JCNG and then all staff consultation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powerpoint_banner_celeste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94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836"/>
            <a:ext cx="9144000" cy="49316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459" y="648262"/>
            <a:ext cx="6455567" cy="4495238"/>
          </a:xfrm>
          <a:prstGeom prst="rect">
            <a:avLst/>
          </a:prstGeom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303158" y="957297"/>
            <a:ext cx="4605866" cy="643466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/>
        </p:spPr>
        <p:txBody>
          <a:bodyPr lIns="180000" tIns="180000" rIns="180000" bIns="180000" numCol="1" spcCol="7200000">
            <a:noAutofit/>
          </a:bodyPr>
          <a:lstStyle/>
          <a:p>
            <a:pPr>
              <a:lnSpc>
                <a:spcPts val="2200"/>
              </a:lnSpc>
            </a:pPr>
            <a:endParaRPr lang="en-GB" sz="4400" b="1" kern="0" baseline="30000" dirty="0" smtClean="0">
              <a:latin typeface="Arial" panose="020B0604020202020204" pitchFamily="34" charset="0"/>
            </a:endParaRPr>
          </a:p>
          <a:p>
            <a:pPr>
              <a:lnSpc>
                <a:spcPts val="2200"/>
              </a:lnSpc>
            </a:pPr>
            <a:r>
              <a:rPr lang="en-GB" sz="4400" b="1" kern="0" baseline="30000" dirty="0" smtClean="0">
                <a:latin typeface="Arial" panose="020B0604020202020204" pitchFamily="34" charset="0"/>
              </a:rPr>
              <a:t>Agenda</a:t>
            </a:r>
            <a:endParaRPr lang="en-GB" sz="4400" b="1" baseline="30000" dirty="0">
              <a:latin typeface="Arial" panose="020B0604020202020204" pitchFamily="34" charset="0"/>
            </a:endParaRPr>
          </a:p>
          <a:p>
            <a:pPr>
              <a:lnSpc>
                <a:spcPts val="2800"/>
              </a:lnSpc>
            </a:pPr>
            <a:endParaRPr lang="en-GB" sz="3600" baseline="30000" dirty="0" smtClean="0">
              <a:latin typeface="Arial" panose="020B0604020202020204" pitchFamily="34" charset="0"/>
            </a:endParaRPr>
          </a:p>
          <a:p>
            <a:pPr>
              <a:lnSpc>
                <a:spcPts val="2800"/>
              </a:lnSpc>
            </a:pPr>
            <a:r>
              <a:rPr lang="en-GB" sz="3600" baseline="30000" dirty="0" smtClean="0">
                <a:latin typeface="Arial" panose="020B0604020202020204" pitchFamily="34" charset="0"/>
              </a:rPr>
              <a:t> </a:t>
            </a:r>
            <a:endParaRPr lang="en-GB" sz="3600" baseline="30000" dirty="0">
              <a:latin typeface="Arial" panose="020B0604020202020204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303158" y="1761628"/>
            <a:ext cx="6174170" cy="338187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/>
        </p:spPr>
        <p:txBody>
          <a:bodyPr lIns="180000" tIns="180000" rIns="180000" bIns="180000" numCol="1" spcCol="7200000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</a:rPr>
              <a:t>Introduction - John Parr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</a:rPr>
              <a:t>ECA update – Matt Thorne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err="1" smtClean="0">
                <a:latin typeface="Arial" panose="020B0604020202020204" pitchFamily="34" charset="0"/>
              </a:rPr>
              <a:t>MyHR</a:t>
            </a:r>
            <a:r>
              <a:rPr lang="en-GB" sz="1600" dirty="0" smtClean="0">
                <a:latin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</a:rPr>
              <a:t>– Jon Everard </a:t>
            </a:r>
            <a:r>
              <a:rPr lang="en-GB" sz="1600" dirty="0" smtClean="0">
                <a:latin typeface="Arial" panose="020B0604020202020204" pitchFamily="34" charset="0"/>
              </a:rPr>
              <a:t>and John Pickering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</a:rPr>
              <a:t>DBS checks – Jodie Trumper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</a:rPr>
              <a:t>Right to work update – Jon Everard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</a:rPr>
              <a:t>Policy updates – Sarah </a:t>
            </a:r>
            <a:r>
              <a:rPr lang="en-GB" sz="1600" dirty="0" err="1" smtClean="0">
                <a:latin typeface="Arial" panose="020B0604020202020204" pitchFamily="34" charset="0"/>
              </a:rPr>
              <a:t>Danzie</a:t>
            </a:r>
            <a:endParaRPr lang="en-GB" sz="1600" dirty="0" smtClean="0"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err="1">
                <a:latin typeface="Arial" panose="020B0604020202020204" pitchFamily="34" charset="0"/>
              </a:rPr>
              <a:t>Wellbeing@UCL</a:t>
            </a:r>
            <a:r>
              <a:rPr lang="en-GB" sz="1600" dirty="0">
                <a:latin typeface="Arial" panose="020B0604020202020204" pitchFamily="34" charset="0"/>
              </a:rPr>
              <a:t> – Karen </a:t>
            </a:r>
            <a:r>
              <a:rPr lang="en-GB" sz="1600" dirty="0" smtClean="0">
                <a:latin typeface="Arial" panose="020B0604020202020204" pitchFamily="34" charset="0"/>
              </a:rPr>
              <a:t>Smith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</a:rPr>
              <a:t>Any other business – John Parr (supported by HR colleagues)</a:t>
            </a:r>
            <a:endParaRPr lang="en-GB" sz="16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1600" dirty="0" smtClean="0">
              <a:latin typeface="Arial" panose="020B0604020202020204" pitchFamily="34" charset="0"/>
            </a:endParaRPr>
          </a:p>
          <a:p>
            <a:pPr>
              <a:lnSpc>
                <a:spcPts val="1200"/>
              </a:lnSpc>
            </a:pPr>
            <a:r>
              <a:rPr lang="en-GB" sz="1600" baseline="30000" dirty="0" smtClean="0">
                <a:latin typeface="Arial" panose="020B0604020202020204" pitchFamily="34" charset="0"/>
              </a:rPr>
              <a:t>   </a:t>
            </a:r>
            <a:endParaRPr lang="en-GB" sz="1600" baseline="30000" dirty="0">
              <a:latin typeface="Arial" panose="020B0604020202020204" pitchFamily="34" charset="0"/>
            </a:endParaRPr>
          </a:p>
        </p:txBody>
      </p:sp>
      <p:pic>
        <p:nvPicPr>
          <p:cNvPr id="2" name="Picture 1" descr="powerpoint_banner_celeste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9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6389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UKVI COMPLIANCE - Tier 4 Student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Visas</a:t>
            </a:r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Need to ensure UKVI compliance across UCL when working in different departments</a:t>
            </a:r>
          </a:p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0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Possible introduction of weekly timesheets.  Still need to work through the operational practicalities and will arrange separate focus groups with DAs to talk through practical solutions and suggestions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powerpoint_banner_celeste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77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UCL APPRENTICESHIP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SCHEME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Apprenticeship briefing paper available in December 2016</a:t>
            </a:r>
          </a:p>
          <a:p>
            <a:pPr lvl="0"/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Scheme launch in February 2017</a:t>
            </a:r>
          </a:p>
          <a:p>
            <a:pPr lvl="0"/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Apprenticeship levy payable from May 2017 </a:t>
            </a:r>
          </a:p>
          <a:p>
            <a:pPr lvl="0"/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ISD piloting a trial scheme of 5 apprentices in January 2017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powerpoint_banner_celeste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33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3917" y="1083276"/>
            <a:ext cx="8037189" cy="1971333"/>
          </a:xfrm>
        </p:spPr>
        <p:txBody>
          <a:bodyPr>
            <a:normAutofit fontScale="90000"/>
          </a:bodyPr>
          <a:lstStyle/>
          <a:p>
            <a:pPr algn="l"/>
            <a:r>
              <a:rPr lang="en-GB" altLang="en-US" sz="2700" dirty="0">
                <a:solidFill>
                  <a:srgbClr val="0070C0"/>
                </a:solidFill>
              </a:rPr>
              <a:t/>
            </a:r>
            <a:br>
              <a:rPr lang="en-GB" altLang="en-US" sz="2700" dirty="0">
                <a:solidFill>
                  <a:srgbClr val="0070C0"/>
                </a:solidFill>
              </a:rPr>
            </a:br>
            <a:r>
              <a:rPr lang="en-GB" altLang="en-US" sz="2700" dirty="0">
                <a:solidFill>
                  <a:srgbClr val="0070C0"/>
                </a:solidFill>
              </a:rPr>
              <a:t> </a:t>
            </a:r>
            <a:r>
              <a:rPr lang="en-GB" altLang="en-US" dirty="0" smtClean="0">
                <a:solidFill>
                  <a:srgbClr val="0070C0"/>
                </a:solidFill>
              </a:rPr>
              <a:t/>
            </a:r>
            <a:br>
              <a:rPr lang="en-GB" altLang="en-US" dirty="0" smtClean="0">
                <a:solidFill>
                  <a:srgbClr val="0070C0"/>
                </a:solidFill>
              </a:rPr>
            </a:b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Wellbeing@UCL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UCL Wellbeing Strategy 2016 – </a:t>
            </a:r>
            <a:r>
              <a:rPr lang="en-GB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48150" y="3543300"/>
            <a:ext cx="3509963" cy="1081088"/>
          </a:xfrm>
        </p:spPr>
        <p:txBody>
          <a:bodyPr/>
          <a:lstStyle/>
          <a:p>
            <a:pPr algn="r" eaLnBrk="1" hangingPunct="1"/>
            <a:endParaRPr lang="en-GB" altLang="en-US" smtClean="0"/>
          </a:p>
          <a:p>
            <a:pPr algn="r" eaLnBrk="1" hangingPunct="1"/>
            <a:endParaRPr lang="en-GB" altLang="en-US" sz="2700"/>
          </a:p>
        </p:txBody>
      </p:sp>
      <p:sp>
        <p:nvSpPr>
          <p:cNvPr id="5124" name="Rectangle 3"/>
          <p:cNvSpPr txBox="1">
            <a:spLocks noChangeArrowheads="1"/>
          </p:cNvSpPr>
          <p:nvPr/>
        </p:nvSpPr>
        <p:spPr bwMode="auto">
          <a:xfrm>
            <a:off x="4193381" y="3543300"/>
            <a:ext cx="3509963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endParaRPr lang="en-GB" altLang="en-US" sz="2100"/>
          </a:p>
          <a:p>
            <a:pPr algn="r" eaLnBrk="1" hangingPunct="1">
              <a:buFontTx/>
              <a:buNone/>
            </a:pPr>
            <a:endParaRPr lang="en-GB" altLang="en-US" sz="2700"/>
          </a:p>
        </p:txBody>
      </p:sp>
      <p:pic>
        <p:nvPicPr>
          <p:cNvPr id="512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691" y="3112294"/>
            <a:ext cx="2538413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2"/>
          <p:cNvSpPr txBox="1">
            <a:spLocks noChangeArrowheads="1"/>
          </p:cNvSpPr>
          <p:nvPr/>
        </p:nvSpPr>
        <p:spPr bwMode="auto">
          <a:xfrm>
            <a:off x="553919" y="3543300"/>
            <a:ext cx="369423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dirty="0"/>
              <a:t>Karen </a:t>
            </a:r>
            <a:r>
              <a:rPr lang="en-GB" altLang="en-US" sz="3600" dirty="0" smtClean="0"/>
              <a:t>Smith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/>
              <a:t/>
            </a:r>
            <a:br>
              <a:rPr lang="en-GB" altLang="en-US" sz="1600" dirty="0"/>
            </a:br>
            <a:r>
              <a:rPr lang="en-GB" altLang="en-US" sz="1600" dirty="0"/>
              <a:t>Wellbeing </a:t>
            </a:r>
            <a:r>
              <a:rPr lang="en-GB" altLang="en-US" sz="1600" dirty="0" smtClean="0"/>
              <a:t>Consultant</a:t>
            </a:r>
            <a:endParaRPr lang="en-GB" altLang="en-US" sz="1600" dirty="0"/>
          </a:p>
        </p:txBody>
      </p:sp>
      <p:pic>
        <p:nvPicPr>
          <p:cNvPr id="7" name="Picture 6" descr="powerpoint_banner_celeste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1040911"/>
            <a:ext cx="8229600" cy="857250"/>
          </a:xfrm>
        </p:spPr>
        <p:txBody>
          <a:bodyPr>
            <a:normAutofit/>
          </a:bodyPr>
          <a:lstStyle/>
          <a:p>
            <a:r>
              <a:rPr lang="en-GB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Aims of this session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737717" y="2195347"/>
            <a:ext cx="6367463" cy="2593181"/>
          </a:xfrm>
        </p:spPr>
        <p:txBody>
          <a:bodyPr/>
          <a:lstStyle/>
          <a:p>
            <a:pPr>
              <a:defRPr/>
            </a:pPr>
            <a:r>
              <a:rPr lang="en-GB" altLang="en-US" sz="2800" dirty="0" smtClean="0"/>
              <a:t>Introduce Wellbeing@UCL</a:t>
            </a:r>
          </a:p>
          <a:p>
            <a:pPr>
              <a:defRPr/>
            </a:pPr>
            <a:r>
              <a:rPr lang="en-GB" altLang="en-US" sz="2800" dirty="0" smtClean="0"/>
              <a:t>Share the Six Pillars</a:t>
            </a:r>
          </a:p>
          <a:p>
            <a:pPr>
              <a:defRPr/>
            </a:pPr>
            <a:r>
              <a:rPr lang="en-GB" altLang="en-US" sz="2800" dirty="0" smtClean="0"/>
              <a:t>Explain timeline</a:t>
            </a:r>
          </a:p>
          <a:p>
            <a:pPr>
              <a:defRPr/>
            </a:pPr>
            <a:r>
              <a:rPr lang="en-GB" altLang="en-US" sz="2800" dirty="0" smtClean="0"/>
              <a:t>Next steps</a:t>
            </a:r>
          </a:p>
          <a:p>
            <a:pPr marL="0" indent="0">
              <a:buNone/>
              <a:defRPr/>
            </a:pPr>
            <a:endParaRPr lang="en-GB" altLang="en-US" dirty="0" smtClean="0"/>
          </a:p>
        </p:txBody>
      </p:sp>
      <p:pic>
        <p:nvPicPr>
          <p:cNvPr id="4" name="Picture 3" descr="powerpoint_banner_celeste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914817"/>
            <a:ext cx="8229600" cy="857250"/>
          </a:xfrm>
        </p:spPr>
        <p:txBody>
          <a:bodyPr>
            <a:normAutofit/>
          </a:bodyPr>
          <a:lstStyle/>
          <a:p>
            <a:r>
              <a:rPr lang="en-GB" alt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Wellbeing@UCL</a:t>
            </a:r>
            <a:r>
              <a:rPr lang="en-GB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– the documents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998921"/>
            <a:ext cx="8229600" cy="2595702"/>
          </a:xfrm>
        </p:spPr>
        <p:txBody>
          <a:bodyPr>
            <a:normAutofit lnSpcReduction="10000"/>
          </a:bodyPr>
          <a:lstStyle/>
          <a:p>
            <a:pPr marL="385763" indent="-385763">
              <a:buFontTx/>
              <a:buAutoNum type="arabicPeriod"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strategy</a:t>
            </a:r>
          </a:p>
          <a:p>
            <a:pPr marL="385763" indent="-385763">
              <a:buFontTx/>
              <a:buAutoNum type="arabicPeriod"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Wellbeing policy</a:t>
            </a:r>
          </a:p>
          <a:p>
            <a:pPr marL="385763" indent="-385763">
              <a:buFontTx/>
              <a:buAutoNum type="arabicPeriod"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Wellbeing Champion role</a:t>
            </a:r>
          </a:p>
          <a:p>
            <a:pPr marL="385763" indent="-385763">
              <a:buFontTx/>
              <a:buAutoNum type="arabicPeriod"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Wellbeing Steering Group</a:t>
            </a:r>
          </a:p>
          <a:p>
            <a:pPr marL="385763" indent="-385763">
              <a:buFontTx/>
              <a:buAutoNum type="arabicPeriod"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Strategic Operating Plan</a:t>
            </a:r>
          </a:p>
          <a:p>
            <a:pPr marL="385763" indent="-385763">
              <a:buFontTx/>
              <a:buAutoNum type="arabicPeriod"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Branding</a:t>
            </a:r>
          </a:p>
        </p:txBody>
      </p:sp>
      <p:pic>
        <p:nvPicPr>
          <p:cNvPr id="4" name="Picture 3" descr="powerpoint_banner_celeste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00311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GB" altLang="en-US" dirty="0" smtClean="0"/>
              <a:t>Aligning to </a:t>
            </a:r>
            <a:r>
              <a:rPr lang="en-GB" altLang="en-US" i="1" dirty="0" smtClean="0"/>
              <a:t>UCL 2034 – A new 20-year strategy for UCL</a:t>
            </a:r>
            <a:endParaRPr lang="en-GB" altLang="en-US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89663" y="2360401"/>
            <a:ext cx="6367463" cy="26467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Key enablers :</a:t>
            </a:r>
          </a:p>
          <a:p>
            <a:pPr marL="0" indent="0">
              <a:buNone/>
            </a:pPr>
            <a:endParaRPr lang="en-GB" alt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AutoNum type="alphaUcPeriod"/>
            </a:pP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Giving our students the best support, facilities and opportunities.</a:t>
            </a:r>
          </a:p>
          <a:p>
            <a:pPr marL="0" indent="0">
              <a:buFontTx/>
              <a:buAutoNum type="alphaUcPeriod"/>
            </a:pP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Valuing our staff and delivering on equality and diversity.</a:t>
            </a:r>
          </a:p>
          <a:p>
            <a:pPr marL="0" indent="0"/>
            <a:endParaRPr lang="en-GB" altLang="en-US" dirty="0" smtClean="0"/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87" y="1559096"/>
            <a:ext cx="1319213" cy="160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owerpoint_banner_celeste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851021"/>
            <a:ext cx="8229600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 smtClean="0"/>
              <a:t>The six pillars of </a:t>
            </a:r>
            <a:r>
              <a:rPr lang="en-GB" altLang="en-US" dirty="0" err="1" smtClean="0"/>
              <a:t>Wellbeing@UCL</a:t>
            </a:r>
            <a:endParaRPr lang="en-GB" altLang="en-US" dirty="0" smtClean="0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37335" y="1899851"/>
            <a:ext cx="4320778" cy="3078956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en-GB" altLang="en-US" sz="1500" dirty="0"/>
              <a:t>Positive environments</a:t>
            </a:r>
          </a:p>
          <a:p>
            <a:pPr>
              <a:buFontTx/>
              <a:buAutoNum type="arabicPeriod"/>
            </a:pPr>
            <a:endParaRPr lang="en-GB" altLang="en-US" sz="1500" dirty="0"/>
          </a:p>
          <a:p>
            <a:pPr>
              <a:buFontTx/>
              <a:buAutoNum type="arabicPeriod"/>
            </a:pPr>
            <a:r>
              <a:rPr lang="en-GB" altLang="en-US" sz="1500" dirty="0"/>
              <a:t>Embed in policies and practice</a:t>
            </a:r>
          </a:p>
          <a:p>
            <a:pPr>
              <a:buFontTx/>
              <a:buAutoNum type="arabicPeriod"/>
            </a:pPr>
            <a:endParaRPr lang="en-GB" altLang="en-US" sz="1500" dirty="0"/>
          </a:p>
          <a:p>
            <a:pPr>
              <a:buFontTx/>
              <a:buAutoNum type="arabicPeriod"/>
            </a:pPr>
            <a:r>
              <a:rPr lang="en-GB" altLang="en-US" sz="1500" dirty="0"/>
              <a:t>Reducing sedentary lifestyles</a:t>
            </a:r>
          </a:p>
          <a:p>
            <a:pPr>
              <a:buFontTx/>
              <a:buAutoNum type="arabicPeriod"/>
            </a:pPr>
            <a:endParaRPr lang="en-GB" altLang="en-US" sz="1500" dirty="0"/>
          </a:p>
          <a:p>
            <a:pPr>
              <a:buFontTx/>
              <a:buAutoNum type="arabicPeriod"/>
            </a:pPr>
            <a:r>
              <a:rPr lang="en-GB" altLang="en-US" sz="1500" dirty="0"/>
              <a:t>Mental wellness</a:t>
            </a:r>
          </a:p>
          <a:p>
            <a:pPr>
              <a:buFontTx/>
              <a:buAutoNum type="arabicPeriod"/>
            </a:pPr>
            <a:endParaRPr lang="en-GB" altLang="en-US" sz="1500" dirty="0"/>
          </a:p>
          <a:p>
            <a:pPr>
              <a:buFontTx/>
              <a:buAutoNum type="arabicPeriod"/>
            </a:pPr>
            <a:r>
              <a:rPr lang="en-GB" altLang="en-US" sz="1500" dirty="0"/>
              <a:t>Removing mental ill health stigma</a:t>
            </a:r>
          </a:p>
          <a:p>
            <a:pPr>
              <a:buFontTx/>
              <a:buAutoNum type="arabicPeriod"/>
            </a:pPr>
            <a:endParaRPr lang="en-GB" altLang="en-US" sz="1500" dirty="0"/>
          </a:p>
          <a:p>
            <a:pPr>
              <a:buFontTx/>
              <a:buAutoNum type="arabicPeriod"/>
            </a:pPr>
            <a:r>
              <a:rPr lang="en-GB" altLang="en-US" sz="1500" dirty="0"/>
              <a:t>Culture and behaviour change</a:t>
            </a:r>
          </a:p>
        </p:txBody>
      </p:sp>
      <p:pic>
        <p:nvPicPr>
          <p:cNvPr id="1536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3506" y="2254061"/>
            <a:ext cx="1887141" cy="2370535"/>
          </a:xfrm>
        </p:spPr>
      </p:pic>
      <p:pic>
        <p:nvPicPr>
          <p:cNvPr id="5" name="Picture 4" descr="powerpoint_banner_celeste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199" y="1084910"/>
            <a:ext cx="8229600" cy="857250"/>
          </a:xfrm>
        </p:spPr>
        <p:txBody>
          <a:bodyPr/>
          <a:lstStyle/>
          <a:p>
            <a:r>
              <a:rPr lang="en-GB" altLang="en-US" dirty="0" smtClean="0"/>
              <a:t>Positive environments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531628" y="2187427"/>
            <a:ext cx="7224103" cy="2862263"/>
          </a:xfrm>
        </p:spPr>
        <p:txBody>
          <a:bodyPr>
            <a:normAutofit fontScale="92500" lnSpcReduction="20000"/>
          </a:bodyPr>
          <a:lstStyle/>
          <a:p>
            <a:r>
              <a:rPr lang="en-GB" altLang="en-US" dirty="0" smtClean="0"/>
              <a:t>Wellbeing Champions</a:t>
            </a:r>
          </a:p>
          <a:p>
            <a:r>
              <a:rPr lang="en-GB" altLang="en-US" dirty="0" smtClean="0"/>
              <a:t>Wellbeing Steering Group</a:t>
            </a:r>
          </a:p>
          <a:p>
            <a:r>
              <a:rPr lang="en-GB" altLang="en-US" dirty="0" smtClean="0"/>
              <a:t>Organisation Stress Risk Assessment</a:t>
            </a:r>
          </a:p>
          <a:p>
            <a:r>
              <a:rPr lang="en-GB" altLang="en-US" dirty="0" smtClean="0"/>
              <a:t>EDI networks</a:t>
            </a:r>
          </a:p>
          <a:p>
            <a:r>
              <a:rPr lang="en-GB" altLang="en-US" dirty="0" smtClean="0"/>
              <a:t>Aging workforce </a:t>
            </a:r>
          </a:p>
          <a:p>
            <a:r>
              <a:rPr lang="en-GB" altLang="en-US" dirty="0" smtClean="0"/>
              <a:t>Adaptive technology</a:t>
            </a:r>
          </a:p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</p:txBody>
      </p:sp>
      <p:pic>
        <p:nvPicPr>
          <p:cNvPr id="4" name="Picture 3" descr="powerpoint_banner_celeste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106322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GB" altLang="en-US" dirty="0" smtClean="0"/>
              <a:t>Embedding in policies and practices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2502194"/>
            <a:ext cx="8229600" cy="2390139"/>
          </a:xfrm>
        </p:spPr>
        <p:txBody>
          <a:bodyPr/>
          <a:lstStyle/>
          <a:p>
            <a:r>
              <a:rPr lang="en-GB" altLang="en-US" dirty="0" smtClean="0"/>
              <a:t>Sodexo – choice and labelling</a:t>
            </a:r>
          </a:p>
          <a:p>
            <a:r>
              <a:rPr lang="en-GB" altLang="en-US" dirty="0" smtClean="0"/>
              <a:t>Leadership and management programmes</a:t>
            </a:r>
          </a:p>
          <a:p>
            <a:r>
              <a:rPr lang="en-GB" altLang="en-US" dirty="0" smtClean="0"/>
              <a:t>OD programmes and courses</a:t>
            </a:r>
          </a:p>
          <a:p>
            <a:r>
              <a:rPr lang="en-GB" altLang="en-US" dirty="0" smtClean="0"/>
              <a:t>Review accessibility of HR policies</a:t>
            </a:r>
          </a:p>
          <a:p>
            <a:endParaRPr lang="en-GB" altLang="en-US" dirty="0" smtClean="0"/>
          </a:p>
        </p:txBody>
      </p:sp>
      <p:pic>
        <p:nvPicPr>
          <p:cNvPr id="4" name="Picture 3" descr="powerpoint_banner_celeste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893551"/>
            <a:ext cx="8229600" cy="857250"/>
          </a:xfrm>
        </p:spPr>
        <p:txBody>
          <a:bodyPr/>
          <a:lstStyle/>
          <a:p>
            <a:r>
              <a:rPr lang="en-GB" altLang="en-US" dirty="0" smtClean="0"/>
              <a:t>Reducing sedentary lifestyles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2388779"/>
            <a:ext cx="8229600" cy="2496465"/>
          </a:xfrm>
        </p:spPr>
        <p:txBody>
          <a:bodyPr>
            <a:normAutofit fontScale="92500" lnSpcReduction="20000"/>
          </a:bodyPr>
          <a:lstStyle/>
          <a:p>
            <a:r>
              <a:rPr lang="en-GB" altLang="en-US" dirty="0" smtClean="0"/>
              <a:t>Inactivity can be as bad for us as smoking</a:t>
            </a:r>
          </a:p>
          <a:p>
            <a:r>
              <a:rPr lang="en-GB" altLang="en-US" dirty="0" smtClean="0"/>
              <a:t>Getting people moving</a:t>
            </a:r>
          </a:p>
          <a:p>
            <a:r>
              <a:rPr lang="en-GB" altLang="en-US" dirty="0" smtClean="0"/>
              <a:t>Working with UCLU</a:t>
            </a:r>
          </a:p>
          <a:p>
            <a:r>
              <a:rPr lang="en-GB" altLang="en-US" dirty="0" smtClean="0"/>
              <a:t>Public Health Agenda</a:t>
            </a:r>
          </a:p>
          <a:p>
            <a:r>
              <a:rPr lang="en-GB" altLang="en-US" dirty="0" smtClean="0"/>
              <a:t>Proactive</a:t>
            </a:r>
          </a:p>
          <a:p>
            <a:endParaRPr lang="en-GB" altLang="en-US" dirty="0" smtClean="0"/>
          </a:p>
        </p:txBody>
      </p:sp>
      <p:pic>
        <p:nvPicPr>
          <p:cNvPr id="4" name="Picture 3" descr="powerpoint_banner_celeste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828" y="1895530"/>
            <a:ext cx="7772400" cy="2241364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ECA update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Matt Thorne</a:t>
            </a:r>
            <a:b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Interim Director of PECAPS 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powerpoint_banner_celeste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3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13907" y="900639"/>
            <a:ext cx="8229600" cy="857250"/>
          </a:xfrm>
        </p:spPr>
        <p:txBody>
          <a:bodyPr/>
          <a:lstStyle/>
          <a:p>
            <a:r>
              <a:rPr lang="en-GB" altLang="en-US" smtClean="0"/>
              <a:t>Mental Wellness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13907" y="2029435"/>
            <a:ext cx="6367463" cy="2808684"/>
          </a:xfrm>
        </p:spPr>
        <p:txBody>
          <a:bodyPr>
            <a:normAutofit fontScale="85000" lnSpcReduction="20000"/>
          </a:bodyPr>
          <a:lstStyle/>
          <a:p>
            <a:r>
              <a:rPr lang="en-GB" altLang="en-US" dirty="0" smtClean="0"/>
              <a:t>Create online toolkits around resilience and stress</a:t>
            </a:r>
          </a:p>
          <a:p>
            <a:r>
              <a:rPr lang="en-GB" altLang="en-US" dirty="0" smtClean="0"/>
              <a:t>Promote 10 Minute mind – mindfulness</a:t>
            </a:r>
          </a:p>
          <a:p>
            <a:r>
              <a:rPr lang="en-GB" altLang="en-US" dirty="0" smtClean="0"/>
              <a:t>Mental health and suicide awareness training</a:t>
            </a:r>
          </a:p>
          <a:p>
            <a:r>
              <a:rPr lang="en-GB" altLang="en-US" dirty="0" smtClean="0"/>
              <a:t>Actively promote our EAP service</a:t>
            </a:r>
          </a:p>
        </p:txBody>
      </p:sp>
      <p:pic>
        <p:nvPicPr>
          <p:cNvPr id="4" name="Picture 3" descr="powerpoint_banner_celeste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28083" y="751562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GB" altLang="en-US" dirty="0" smtClean="0"/>
              <a:t>Removing mental ill health stigma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2006008"/>
            <a:ext cx="8229600" cy="2928855"/>
          </a:xfrm>
        </p:spPr>
        <p:txBody>
          <a:bodyPr>
            <a:normAutofit lnSpcReduction="10000"/>
          </a:bodyPr>
          <a:lstStyle/>
          <a:p>
            <a:r>
              <a:rPr lang="en-GB" altLang="en-US" sz="2800" dirty="0" smtClean="0"/>
              <a:t>Create a Time to Change action plan</a:t>
            </a:r>
          </a:p>
          <a:p>
            <a:r>
              <a:rPr lang="en-GB" altLang="en-US" sz="2800" dirty="0" smtClean="0"/>
              <a:t>Aspirational statement</a:t>
            </a:r>
          </a:p>
          <a:p>
            <a:r>
              <a:rPr lang="en-GB" altLang="en-US" sz="2800" dirty="0" smtClean="0"/>
              <a:t>Sign the time to change pledge </a:t>
            </a:r>
          </a:p>
          <a:p>
            <a:r>
              <a:rPr lang="en-GB" altLang="en-US" sz="2800" dirty="0" smtClean="0"/>
              <a:t>Follow the action plan</a:t>
            </a:r>
          </a:p>
          <a:p>
            <a:r>
              <a:rPr lang="en-GB" altLang="en-US" sz="2800" dirty="0" smtClean="0"/>
              <a:t>Be visible</a:t>
            </a:r>
          </a:p>
          <a:p>
            <a:r>
              <a:rPr lang="en-GB" altLang="en-US" sz="2800" dirty="0" smtClean="0"/>
              <a:t>Share lived experiences  </a:t>
            </a:r>
          </a:p>
        </p:txBody>
      </p:sp>
      <p:pic>
        <p:nvPicPr>
          <p:cNvPr id="4" name="Picture 3" descr="powerpoint_banner_celeste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4818" y="964435"/>
            <a:ext cx="8229600" cy="857250"/>
          </a:xfrm>
        </p:spPr>
        <p:txBody>
          <a:bodyPr/>
          <a:lstStyle/>
          <a:p>
            <a:r>
              <a:rPr lang="en-GB" altLang="en-US" dirty="0" smtClean="0"/>
              <a:t>Culture and behaviour change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62873" y="2161872"/>
            <a:ext cx="6367463" cy="2742009"/>
          </a:xfrm>
        </p:spPr>
        <p:txBody>
          <a:bodyPr>
            <a:normAutofit fontScale="70000" lnSpcReduction="20000"/>
          </a:bodyPr>
          <a:lstStyle/>
          <a:p>
            <a:r>
              <a:rPr lang="en-GB" altLang="en-US" dirty="0" smtClean="0"/>
              <a:t>Health promotion</a:t>
            </a:r>
          </a:p>
          <a:p>
            <a:r>
              <a:rPr lang="en-GB" altLang="en-US" dirty="0" smtClean="0"/>
              <a:t>Signposting</a:t>
            </a:r>
          </a:p>
          <a:p>
            <a:r>
              <a:rPr lang="en-GB" altLang="en-US" dirty="0" smtClean="0"/>
              <a:t>Health and wellbeing awareness promotions </a:t>
            </a:r>
          </a:p>
          <a:p>
            <a:r>
              <a:rPr lang="en-GB" altLang="en-US" dirty="0" err="1" smtClean="0"/>
              <a:t>Wellbeing@UCL</a:t>
            </a:r>
            <a:r>
              <a:rPr lang="en-GB" altLang="en-US" dirty="0" smtClean="0"/>
              <a:t> Website </a:t>
            </a:r>
          </a:p>
          <a:p>
            <a:r>
              <a:rPr lang="en-GB" altLang="en-US" dirty="0" smtClean="0"/>
              <a:t>Online and paper resources</a:t>
            </a:r>
          </a:p>
          <a:p>
            <a:r>
              <a:rPr lang="en-GB" altLang="en-US" dirty="0" smtClean="0"/>
              <a:t>Expert advisors</a:t>
            </a:r>
          </a:p>
          <a:p>
            <a:r>
              <a:rPr lang="en-GB" altLang="en-US" dirty="0" smtClean="0"/>
              <a:t>Workplace Wellbeing Charter</a:t>
            </a:r>
          </a:p>
          <a:p>
            <a:endParaRPr lang="en-GB" altLang="en-US" dirty="0" smtClean="0"/>
          </a:p>
          <a:p>
            <a:endParaRPr lang="en-GB" altLang="en-US" dirty="0" smtClean="0"/>
          </a:p>
        </p:txBody>
      </p:sp>
      <p:pic>
        <p:nvPicPr>
          <p:cNvPr id="4" name="Picture 3" descr="powerpoint_banner_celeste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00493" y="939529"/>
            <a:ext cx="8229600" cy="857250"/>
          </a:xfrm>
        </p:spPr>
        <p:txBody>
          <a:bodyPr/>
          <a:lstStyle/>
          <a:p>
            <a:r>
              <a:rPr lang="en-GB" altLang="en-US" dirty="0" smtClean="0"/>
              <a:t>Timeline</a:t>
            </a:r>
          </a:p>
        </p:txBody>
      </p:sp>
      <p:pic>
        <p:nvPicPr>
          <p:cNvPr id="2765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210" y="939529"/>
            <a:ext cx="21431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Content Placeholder 2"/>
          <p:cNvSpPr>
            <a:spLocks noGrp="1"/>
          </p:cNvSpPr>
          <p:nvPr>
            <p:ph idx="1"/>
          </p:nvPr>
        </p:nvSpPr>
        <p:spPr>
          <a:xfrm>
            <a:off x="457200" y="2482578"/>
            <a:ext cx="8229600" cy="24225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US" sz="2400" dirty="0" smtClean="0"/>
              <a:t>Launch online – 1 December 2016</a:t>
            </a:r>
          </a:p>
          <a:p>
            <a:pPr marL="0" indent="0">
              <a:buNone/>
              <a:defRPr/>
            </a:pPr>
            <a:endParaRPr lang="en-GB" altLang="en-US" sz="2400" dirty="0" smtClean="0"/>
          </a:p>
          <a:p>
            <a:pPr>
              <a:defRPr/>
            </a:pPr>
            <a:r>
              <a:rPr lang="en-GB" altLang="en-US" sz="2400" dirty="0" smtClean="0"/>
              <a:t>Launch Website – 8 December 2016</a:t>
            </a:r>
          </a:p>
          <a:p>
            <a:pPr marL="0" indent="0">
              <a:buNone/>
              <a:defRPr/>
            </a:pPr>
            <a:endParaRPr lang="en-GB" altLang="en-US" sz="2400" dirty="0" smtClean="0"/>
          </a:p>
          <a:p>
            <a:pPr>
              <a:defRPr/>
            </a:pPr>
            <a:r>
              <a:rPr lang="en-GB" altLang="en-US" sz="2400" dirty="0" smtClean="0"/>
              <a:t>Physical launch – 16 January 2017</a:t>
            </a:r>
          </a:p>
        </p:txBody>
      </p:sp>
      <p:pic>
        <p:nvPicPr>
          <p:cNvPr id="5" name="Picture 4" descr="powerpoint_banner_celeste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57250"/>
          </a:xfrm>
        </p:spPr>
        <p:txBody>
          <a:bodyPr/>
          <a:lstStyle/>
          <a:p>
            <a:r>
              <a:rPr lang="en-GB" altLang="en-US" dirty="0" smtClean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4811"/>
            <a:ext cx="8229600" cy="339447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dirty="0" smtClean="0"/>
              <a:t>Reaching out for Wellbeing Champions</a:t>
            </a:r>
          </a:p>
          <a:p>
            <a:pPr>
              <a:defRPr/>
            </a:pPr>
            <a:r>
              <a:rPr lang="en-GB" dirty="0" smtClean="0"/>
              <a:t>Creating a wellbeing steering group</a:t>
            </a:r>
          </a:p>
          <a:p>
            <a:pPr>
              <a:defRPr/>
            </a:pPr>
            <a:r>
              <a:rPr lang="en-GB" dirty="0" smtClean="0"/>
              <a:t>Communications through The </a:t>
            </a:r>
            <a:r>
              <a:rPr lang="en-GB" dirty="0" err="1" smtClean="0"/>
              <a:t>Week@UCL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Development of Wellbeing Champions</a:t>
            </a:r>
          </a:p>
          <a:p>
            <a:pPr marL="0" indent="0">
              <a:buNone/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Please share at you team meeting and with your colleagues</a:t>
            </a:r>
            <a:endParaRPr lang="en-GB" dirty="0"/>
          </a:p>
        </p:txBody>
      </p:sp>
      <p:pic>
        <p:nvPicPr>
          <p:cNvPr id="4" name="Picture 3" descr="powerpoint_banner_celeste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229" y="781050"/>
            <a:ext cx="3176689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Temporary changes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05530" y="1398453"/>
            <a:ext cx="2486025" cy="62865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Team performance management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97768" y="2501870"/>
            <a:ext cx="1571625" cy="62865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Team structure </a:t>
            </a:r>
            <a:r>
              <a:rPr lang="en-GB" sz="1350" dirty="0" err="1"/>
              <a:t>inc</a:t>
            </a:r>
            <a:r>
              <a:rPr lang="en-GB" sz="1350" dirty="0"/>
              <a:t> temps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612758" y="2339163"/>
            <a:ext cx="1716619" cy="89313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Activity rather than departmental focus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983581" y="3880525"/>
            <a:ext cx="1571625" cy="62865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One communication channel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69567" y="3841007"/>
            <a:ext cx="1571625" cy="62865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Separation of adverts from ECA</a:t>
            </a:r>
          </a:p>
        </p:txBody>
      </p:sp>
      <p:sp>
        <p:nvSpPr>
          <p:cNvPr id="10" name="Flowchart: Connector 9"/>
          <p:cNvSpPr/>
          <p:nvPr/>
        </p:nvSpPr>
        <p:spPr>
          <a:xfrm>
            <a:off x="3471761" y="2445088"/>
            <a:ext cx="1533525" cy="1190625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ECA</a:t>
            </a:r>
          </a:p>
        </p:txBody>
      </p:sp>
      <p:pic>
        <p:nvPicPr>
          <p:cNvPr id="11" name="Picture 10" descr="powerpoint_banner_celeste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4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4797" y="4338637"/>
            <a:ext cx="4543425" cy="6953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A total of 2591 transactions in October 2016 </a:t>
            </a:r>
          </a:p>
          <a:p>
            <a:pPr algn="ctr"/>
            <a:r>
              <a:rPr lang="en-GB" sz="1200" dirty="0"/>
              <a:t>(31% more than January 2016)</a:t>
            </a:r>
          </a:p>
        </p:txBody>
      </p:sp>
      <p:sp>
        <p:nvSpPr>
          <p:cNvPr id="12" name="Flowchart: Connector 11"/>
          <p:cNvSpPr/>
          <p:nvPr/>
        </p:nvSpPr>
        <p:spPr>
          <a:xfrm>
            <a:off x="5754773" y="1016020"/>
            <a:ext cx="1628775" cy="1683545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601 </a:t>
            </a:r>
          </a:p>
          <a:p>
            <a:pPr algn="ctr"/>
            <a:r>
              <a:rPr lang="en-GB" sz="1350" dirty="0"/>
              <a:t>Contracts </a:t>
            </a:r>
          </a:p>
          <a:p>
            <a:pPr algn="ctr"/>
            <a:r>
              <a:rPr lang="en-GB" sz="1050" dirty="0"/>
              <a:t>(59% increase on the same period last year)</a:t>
            </a:r>
          </a:p>
        </p:txBody>
      </p:sp>
      <p:sp>
        <p:nvSpPr>
          <p:cNvPr id="13" name="Flowchart: Connector 12"/>
          <p:cNvSpPr/>
          <p:nvPr/>
        </p:nvSpPr>
        <p:spPr>
          <a:xfrm>
            <a:off x="1698516" y="878878"/>
            <a:ext cx="1905000" cy="17907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725 </a:t>
            </a:r>
          </a:p>
          <a:p>
            <a:pPr algn="ctr"/>
            <a:r>
              <a:rPr lang="en-GB" sz="1350" dirty="0"/>
              <a:t>Changes</a:t>
            </a:r>
          </a:p>
        </p:txBody>
      </p:sp>
      <p:sp>
        <p:nvSpPr>
          <p:cNvPr id="14" name="Flowchart: Connector 13"/>
          <p:cNvSpPr/>
          <p:nvPr/>
        </p:nvSpPr>
        <p:spPr>
          <a:xfrm>
            <a:off x="3181350" y="2480490"/>
            <a:ext cx="1704975" cy="167640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672 </a:t>
            </a:r>
          </a:p>
          <a:p>
            <a:pPr algn="ctr"/>
            <a:r>
              <a:rPr lang="en-GB" sz="1350" dirty="0"/>
              <a:t>Form 6</a:t>
            </a:r>
          </a:p>
        </p:txBody>
      </p:sp>
      <p:sp>
        <p:nvSpPr>
          <p:cNvPr id="15" name="Flowchart: Connector 14"/>
          <p:cNvSpPr/>
          <p:nvPr/>
        </p:nvSpPr>
        <p:spPr>
          <a:xfrm>
            <a:off x="1446029" y="2762249"/>
            <a:ext cx="1350066" cy="1327741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200 Honorary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3924300" y="961645"/>
            <a:ext cx="1295400" cy="1333500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284 Leavers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5467350" y="2790439"/>
            <a:ext cx="1000125" cy="971550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109</a:t>
            </a:r>
          </a:p>
          <a:p>
            <a:pPr algn="ctr"/>
            <a:r>
              <a:rPr lang="en-GB" sz="1350" dirty="0"/>
              <a:t>Non Sip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0" y="858666"/>
            <a:ext cx="1698516" cy="7334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</a:p>
        </p:txBody>
      </p:sp>
      <p:pic>
        <p:nvPicPr>
          <p:cNvPr id="10" name="Picture 9" descr="powerpoint_banner_celeste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16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62025" y="1489751"/>
            <a:ext cx="4695825" cy="3586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backlog cleared in November</a:t>
            </a:r>
          </a:p>
          <a:p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will be a ‘normal’ service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service requirements from January</a:t>
            </a:r>
          </a:p>
          <a:p>
            <a:pPr algn="ctr"/>
            <a:endParaRPr lang="en-GB" sz="13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Oracle HR </a:t>
            </a:r>
          </a:p>
          <a:p>
            <a:pPr algn="ctr"/>
            <a:endParaRPr lang="en-GB" sz="13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3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09575" y="1108954"/>
            <a:ext cx="2781300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 forward</a:t>
            </a:r>
          </a:p>
        </p:txBody>
      </p:sp>
      <p:pic>
        <p:nvPicPr>
          <p:cNvPr id="4" name="Picture 3" descr="powerpoint_banner_celeste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84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95300" y="1427301"/>
            <a:ext cx="8208617" cy="549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1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MyHR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3626" y="1709530"/>
            <a:ext cx="11328400" cy="3097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en-US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  <a:endParaRPr lang="en-GB" altLang="en-US" sz="2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148" y="2527064"/>
            <a:ext cx="2462490" cy="20893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5300" y="2928901"/>
            <a:ext cx="521636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Jon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Everard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Director of HR Systems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Transformation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(MyHR)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80808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powerpoint_banner_celeste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11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banner_celeste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40" name="Rounded Rectangular Callout 39"/>
          <p:cNvSpPr/>
          <p:nvPr/>
        </p:nvSpPr>
        <p:spPr>
          <a:xfrm>
            <a:off x="1418287" y="2350702"/>
            <a:ext cx="1283677" cy="756139"/>
          </a:xfrm>
          <a:prstGeom prst="wedgeRoundRectCallou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Processes are over complex and not user friendly </a:t>
            </a:r>
          </a:p>
        </p:txBody>
      </p:sp>
      <p:sp>
        <p:nvSpPr>
          <p:cNvPr id="41" name="Oval Callout 40"/>
          <p:cNvSpPr/>
          <p:nvPr/>
        </p:nvSpPr>
        <p:spPr>
          <a:xfrm>
            <a:off x="209492" y="1634449"/>
            <a:ext cx="1496614" cy="1077500"/>
          </a:xfrm>
          <a:prstGeom prst="wedgeEllipseCallou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Too many hand offs between different systems and users</a:t>
            </a:r>
          </a:p>
        </p:txBody>
      </p:sp>
      <p:sp>
        <p:nvSpPr>
          <p:cNvPr id="42" name="Rectangular Callout 41"/>
          <p:cNvSpPr/>
          <p:nvPr/>
        </p:nvSpPr>
        <p:spPr>
          <a:xfrm>
            <a:off x="1853423" y="3221281"/>
            <a:ext cx="1286607" cy="735622"/>
          </a:xfrm>
          <a:prstGeom prst="wedgeRect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There’s lots of paperwork, form filling and checking</a:t>
            </a:r>
          </a:p>
        </p:txBody>
      </p:sp>
      <p:sp>
        <p:nvSpPr>
          <p:cNvPr id="43" name="Rectangular Callout 42"/>
          <p:cNvSpPr/>
          <p:nvPr/>
        </p:nvSpPr>
        <p:spPr>
          <a:xfrm>
            <a:off x="4668975" y="4101477"/>
            <a:ext cx="1238370" cy="704848"/>
          </a:xfrm>
          <a:prstGeom prst="wedgeRect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There’s too much manual effort </a:t>
            </a:r>
          </a:p>
        </p:txBody>
      </p:sp>
      <p:sp>
        <p:nvSpPr>
          <p:cNvPr id="44" name="Rounded Rectangular Callout 43"/>
          <p:cNvSpPr/>
          <p:nvPr/>
        </p:nvSpPr>
        <p:spPr>
          <a:xfrm>
            <a:off x="5968114" y="4128935"/>
            <a:ext cx="1497623" cy="829407"/>
          </a:xfrm>
          <a:prstGeom prst="wedgeRoundRect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There are numerous systems and I am expected to be able to work with all of them</a:t>
            </a:r>
          </a:p>
        </p:txBody>
      </p:sp>
      <p:sp>
        <p:nvSpPr>
          <p:cNvPr id="45" name="Rectangular Callout 44"/>
          <p:cNvSpPr/>
          <p:nvPr/>
        </p:nvSpPr>
        <p:spPr>
          <a:xfrm>
            <a:off x="3369836" y="4253494"/>
            <a:ext cx="1238370" cy="704848"/>
          </a:xfrm>
          <a:prstGeom prst="wedgeRectCallou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really need accurate reporting to make informed decisions</a:t>
            </a:r>
          </a:p>
        </p:txBody>
      </p:sp>
      <p:sp>
        <p:nvSpPr>
          <p:cNvPr id="46" name="Rectangular Callout 45"/>
          <p:cNvSpPr/>
          <p:nvPr/>
        </p:nvSpPr>
        <p:spPr>
          <a:xfrm>
            <a:off x="2451900" y="1826142"/>
            <a:ext cx="1238370" cy="704848"/>
          </a:xfrm>
          <a:prstGeom prst="wedgeRect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systems don’t ‘talk’ to each other</a:t>
            </a:r>
          </a:p>
        </p:txBody>
      </p:sp>
      <p:sp>
        <p:nvSpPr>
          <p:cNvPr id="47" name="Oval Callout 46"/>
          <p:cNvSpPr/>
          <p:nvPr/>
        </p:nvSpPr>
        <p:spPr>
          <a:xfrm>
            <a:off x="1862844" y="4038914"/>
            <a:ext cx="1371601" cy="940778"/>
          </a:xfrm>
          <a:prstGeom prst="wedgeEllipseCallou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 need to train new people on multiple systems</a:t>
            </a:r>
          </a:p>
        </p:txBody>
      </p:sp>
      <p:sp>
        <p:nvSpPr>
          <p:cNvPr id="48" name="Rounded Rectangular Callout 47"/>
          <p:cNvSpPr/>
          <p:nvPr/>
        </p:nvSpPr>
        <p:spPr>
          <a:xfrm>
            <a:off x="3731870" y="1721292"/>
            <a:ext cx="1497623" cy="829407"/>
          </a:xfrm>
          <a:prstGeom prst="wedgeRoundRectCallou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process aren't standard so things are done differently in each department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270093" y="916043"/>
            <a:ext cx="6540011" cy="678672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A reminder… Why change?                                                           </a:t>
            </a:r>
            <a:r>
              <a:rPr lang="en-GB" sz="1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Current Pain Points – feedback from the BPR Project…</a:t>
            </a:r>
            <a:endParaRPr lang="en-GB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ular Callout 49"/>
          <p:cNvSpPr/>
          <p:nvPr/>
        </p:nvSpPr>
        <p:spPr>
          <a:xfrm>
            <a:off x="5542001" y="3268397"/>
            <a:ext cx="1238370" cy="704848"/>
          </a:xfrm>
          <a:prstGeom prst="wedgeRectCallou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 takes ages to produce a report</a:t>
            </a:r>
          </a:p>
        </p:txBody>
      </p:sp>
      <p:sp>
        <p:nvSpPr>
          <p:cNvPr id="51" name="Rounded Rectangular Callout 50"/>
          <p:cNvSpPr/>
          <p:nvPr/>
        </p:nvSpPr>
        <p:spPr>
          <a:xfrm>
            <a:off x="467337" y="3461847"/>
            <a:ext cx="1332579" cy="724879"/>
          </a:xfrm>
          <a:prstGeom prst="wedgeRoundRectCallou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Things seem to get lost in the system…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194" y="2875665"/>
            <a:ext cx="1888391" cy="1163249"/>
          </a:xfrm>
          <a:prstGeom prst="rect">
            <a:avLst/>
          </a:prstGeom>
        </p:spPr>
      </p:pic>
      <p:sp>
        <p:nvSpPr>
          <p:cNvPr id="53" name="Rounded Rectangular Callout 52"/>
          <p:cNvSpPr/>
          <p:nvPr/>
        </p:nvSpPr>
        <p:spPr>
          <a:xfrm>
            <a:off x="5043136" y="2282413"/>
            <a:ext cx="1497623" cy="829407"/>
          </a:xfrm>
          <a:prstGeom prst="wedgeRoundRect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Poor system functionality – the processes are inefficient and time consuming</a:t>
            </a:r>
          </a:p>
        </p:txBody>
      </p:sp>
      <p:sp>
        <p:nvSpPr>
          <p:cNvPr id="54" name="Oval Callout 53"/>
          <p:cNvSpPr/>
          <p:nvPr/>
        </p:nvSpPr>
        <p:spPr>
          <a:xfrm>
            <a:off x="7127749" y="3312716"/>
            <a:ext cx="1371601" cy="940778"/>
          </a:xfrm>
          <a:prstGeom prst="wedgeEllipseCallou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Management Information is unreliable </a:t>
            </a:r>
          </a:p>
        </p:txBody>
      </p:sp>
      <p:sp>
        <p:nvSpPr>
          <p:cNvPr id="55" name="Oval Callout 54"/>
          <p:cNvSpPr/>
          <p:nvPr/>
        </p:nvSpPr>
        <p:spPr>
          <a:xfrm>
            <a:off x="6094136" y="1212483"/>
            <a:ext cx="1371601" cy="940778"/>
          </a:xfrm>
          <a:prstGeom prst="wedgeEllipseCallou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There seems to be lots of unnecessary administration</a:t>
            </a:r>
          </a:p>
        </p:txBody>
      </p:sp>
      <p:sp>
        <p:nvSpPr>
          <p:cNvPr id="56" name="Rectangular Callout 55"/>
          <p:cNvSpPr/>
          <p:nvPr/>
        </p:nvSpPr>
        <p:spPr>
          <a:xfrm>
            <a:off x="6828812" y="2306851"/>
            <a:ext cx="1670538" cy="861646"/>
          </a:xfrm>
          <a:prstGeom prst="wedgeRectCallou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It’s cumbersome, there are multiple approval steps and lack of accountability of exactly who does what</a:t>
            </a:r>
          </a:p>
        </p:txBody>
      </p:sp>
    </p:spTree>
    <p:extLst>
      <p:ext uri="{BB962C8B-B14F-4D97-AF65-F5344CB8AC3E}">
        <p14:creationId xmlns:p14="http://schemas.microsoft.com/office/powerpoint/2010/main" val="1040493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1715656" y="1043947"/>
            <a:ext cx="2289552" cy="141896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4" name="Rounded Rectangle 33"/>
          <p:cNvSpPr/>
          <p:nvPr/>
        </p:nvSpPr>
        <p:spPr>
          <a:xfrm>
            <a:off x="511905" y="1375791"/>
            <a:ext cx="1350666" cy="6532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5" name="Rounded Rectangle 34"/>
          <p:cNvSpPr/>
          <p:nvPr/>
        </p:nvSpPr>
        <p:spPr>
          <a:xfrm>
            <a:off x="1678789" y="3675779"/>
            <a:ext cx="2289552" cy="141896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6" name="Rounded Rectangle 35"/>
          <p:cNvSpPr/>
          <p:nvPr/>
        </p:nvSpPr>
        <p:spPr>
          <a:xfrm>
            <a:off x="471721" y="4174203"/>
            <a:ext cx="1350666" cy="6532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7" name="Rounded Rectangle 36"/>
          <p:cNvSpPr/>
          <p:nvPr/>
        </p:nvSpPr>
        <p:spPr>
          <a:xfrm>
            <a:off x="4973017" y="3675779"/>
            <a:ext cx="2289552" cy="141896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8" name="Rounded Rectangle 37"/>
          <p:cNvSpPr/>
          <p:nvPr/>
        </p:nvSpPr>
        <p:spPr>
          <a:xfrm>
            <a:off x="7142254" y="4063789"/>
            <a:ext cx="1350666" cy="6532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9" name="Rounded Rectangle 38"/>
          <p:cNvSpPr/>
          <p:nvPr/>
        </p:nvSpPr>
        <p:spPr>
          <a:xfrm>
            <a:off x="4938190" y="1080785"/>
            <a:ext cx="2289552" cy="141896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0" name="Rounded Rectangle 39"/>
          <p:cNvSpPr/>
          <p:nvPr/>
        </p:nvSpPr>
        <p:spPr>
          <a:xfrm>
            <a:off x="7027303" y="1534806"/>
            <a:ext cx="1350666" cy="6532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1" name="Flowchart: Magnetic Disk 40"/>
          <p:cNvSpPr/>
          <p:nvPr/>
        </p:nvSpPr>
        <p:spPr>
          <a:xfrm>
            <a:off x="2860432" y="1804459"/>
            <a:ext cx="1079897" cy="594122"/>
          </a:xfrm>
          <a:prstGeom prst="flowChartMagneticDis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900" dirty="0">
                <a:solidFill>
                  <a:srgbClr val="FFFFFF"/>
                </a:solidFill>
              </a:rPr>
              <a:t>Resource Link </a:t>
            </a:r>
          </a:p>
          <a:p>
            <a:pPr algn="ctr">
              <a:defRPr/>
            </a:pPr>
            <a:r>
              <a:rPr lang="en-GB" sz="450" dirty="0">
                <a:solidFill>
                  <a:srgbClr val="FFFFFF"/>
                </a:solidFill>
              </a:rPr>
              <a:t>(RL)</a:t>
            </a:r>
          </a:p>
          <a:p>
            <a:pPr algn="ctr">
              <a:defRPr/>
            </a:pPr>
            <a:r>
              <a:rPr lang="en-GB" sz="600" dirty="0">
                <a:solidFill>
                  <a:srgbClr val="FFFFFF"/>
                </a:solidFill>
              </a:rPr>
              <a:t>HR, payroll and MyView</a:t>
            </a:r>
          </a:p>
        </p:txBody>
      </p:sp>
      <p:sp>
        <p:nvSpPr>
          <p:cNvPr id="42" name="Flowchart: Magnetic Disk 41"/>
          <p:cNvSpPr/>
          <p:nvPr/>
        </p:nvSpPr>
        <p:spPr>
          <a:xfrm>
            <a:off x="2273342" y="1180408"/>
            <a:ext cx="1079897" cy="594122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900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n-GB" sz="900" dirty="0">
                <a:solidFill>
                  <a:srgbClr val="FFFFFF"/>
                </a:solidFill>
              </a:rPr>
              <a:t>Service in Partnership </a:t>
            </a:r>
          </a:p>
          <a:p>
            <a:pPr algn="ctr">
              <a:defRPr/>
            </a:pPr>
            <a:r>
              <a:rPr lang="en-GB" sz="450" dirty="0">
                <a:solidFill>
                  <a:srgbClr val="FFFFFF"/>
                </a:solidFill>
              </a:rPr>
              <a:t>(</a:t>
            </a:r>
            <a:r>
              <a:rPr lang="en-GB" sz="450" dirty="0" err="1">
                <a:solidFill>
                  <a:srgbClr val="FFFFFF"/>
                </a:solidFill>
              </a:rPr>
              <a:t>SiP</a:t>
            </a:r>
            <a:r>
              <a:rPr lang="en-GB" sz="450" dirty="0">
                <a:solidFill>
                  <a:srgbClr val="FFFFFF"/>
                </a:solidFill>
              </a:rPr>
              <a:t>)</a:t>
            </a:r>
          </a:p>
          <a:p>
            <a:pPr algn="ctr">
              <a:defRPr/>
            </a:pPr>
            <a:endParaRPr lang="en-GB" sz="450" dirty="0">
              <a:solidFill>
                <a:srgbClr val="FFFFFF"/>
              </a:solidFill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4990108" y="1188873"/>
            <a:ext cx="2139554" cy="129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793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793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79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79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975"/>
              </a:lnSpc>
              <a:spcBef>
                <a:spcPts val="150"/>
              </a:spcBef>
              <a:buClr>
                <a:srgbClr val="3876BE"/>
              </a:buClr>
              <a:buNone/>
            </a:pPr>
            <a:r>
              <a:rPr lang="en-GB" altLang="en-US" sz="900" dirty="0">
                <a:solidFill>
                  <a:srgbClr val="000000"/>
                </a:solidFill>
                <a:cs typeface="Times New Roman" panose="02020603050405020304" pitchFamily="18" charset="0"/>
              </a:rPr>
              <a:t>- Recruitment and contracting </a:t>
            </a:r>
          </a:p>
          <a:p>
            <a:pPr>
              <a:lnSpc>
                <a:spcPts val="975"/>
              </a:lnSpc>
              <a:spcBef>
                <a:spcPts val="150"/>
              </a:spcBef>
              <a:buClr>
                <a:srgbClr val="3876BE"/>
              </a:buClr>
              <a:buNone/>
            </a:pPr>
            <a:r>
              <a:rPr lang="en-GB" altLang="en-US" sz="900" dirty="0">
                <a:solidFill>
                  <a:srgbClr val="000000"/>
                </a:solidFill>
                <a:cs typeface="Times New Roman" panose="02020603050405020304" pitchFamily="18" charset="0"/>
              </a:rPr>
              <a:t>- Leavers</a:t>
            </a:r>
          </a:p>
          <a:p>
            <a:pPr>
              <a:lnSpc>
                <a:spcPts val="975"/>
              </a:lnSpc>
              <a:spcBef>
                <a:spcPts val="150"/>
              </a:spcBef>
              <a:buClr>
                <a:srgbClr val="3876BE"/>
              </a:buClr>
              <a:buNone/>
            </a:pPr>
            <a:r>
              <a:rPr lang="en-GB" altLang="en-US" sz="900" dirty="0">
                <a:solidFill>
                  <a:srgbClr val="000000"/>
                </a:solidFill>
                <a:cs typeface="Times New Roman" panose="02020603050405020304" pitchFamily="18" charset="0"/>
              </a:rPr>
              <a:t>- Honoraries &amp; Affiliates </a:t>
            </a:r>
          </a:p>
          <a:p>
            <a:pPr>
              <a:lnSpc>
                <a:spcPts val="975"/>
              </a:lnSpc>
              <a:spcBef>
                <a:spcPts val="150"/>
              </a:spcBef>
              <a:buClr>
                <a:srgbClr val="3876BE"/>
              </a:buClr>
              <a:buNone/>
            </a:pPr>
            <a:r>
              <a:rPr lang="en-GB" altLang="en-US" sz="900" dirty="0">
                <a:solidFill>
                  <a:srgbClr val="000000"/>
                </a:solidFill>
                <a:cs typeface="Times New Roman" panose="02020603050405020304" pitchFamily="18" charset="0"/>
              </a:rPr>
              <a:t>- Consultant Clinical Academics </a:t>
            </a:r>
          </a:p>
          <a:p>
            <a:pPr>
              <a:lnSpc>
                <a:spcPts val="975"/>
              </a:lnSpc>
              <a:spcBef>
                <a:spcPts val="150"/>
              </a:spcBef>
              <a:buClr>
                <a:srgbClr val="3876BE"/>
              </a:buClr>
              <a:buNone/>
            </a:pPr>
            <a:r>
              <a:rPr lang="en-GB" altLang="en-US" sz="900" dirty="0">
                <a:solidFill>
                  <a:srgbClr val="000000"/>
                </a:solidFill>
                <a:cs typeface="Times New Roman" panose="02020603050405020304" pitchFamily="18" charset="0"/>
              </a:rPr>
              <a:t>- Changes – Appointments</a:t>
            </a:r>
          </a:p>
          <a:p>
            <a:pPr>
              <a:lnSpc>
                <a:spcPts val="975"/>
              </a:lnSpc>
              <a:spcBef>
                <a:spcPts val="150"/>
              </a:spcBef>
              <a:buClr>
                <a:srgbClr val="3876BE"/>
              </a:buClr>
              <a:buNone/>
            </a:pPr>
            <a:r>
              <a:rPr lang="en-GB" altLang="en-US" sz="900" dirty="0">
                <a:solidFill>
                  <a:srgbClr val="000000"/>
                </a:solidFill>
                <a:cs typeface="Times New Roman" panose="02020603050405020304" pitchFamily="18" charset="0"/>
              </a:rPr>
              <a:t>- Changes – Payments &amp; Allowances </a:t>
            </a:r>
          </a:p>
          <a:p>
            <a:pPr>
              <a:lnSpc>
                <a:spcPts val="975"/>
              </a:lnSpc>
              <a:spcBef>
                <a:spcPts val="150"/>
              </a:spcBef>
              <a:buClr>
                <a:srgbClr val="3876BE"/>
              </a:buClr>
              <a:buNone/>
            </a:pPr>
            <a:r>
              <a:rPr lang="en-GB" altLang="en-US" sz="900" dirty="0">
                <a:solidFill>
                  <a:srgbClr val="000000"/>
                </a:solidFill>
                <a:cs typeface="Times New Roman" panose="02020603050405020304" pitchFamily="18" charset="0"/>
              </a:rPr>
              <a:t>- Changes – Absences</a:t>
            </a:r>
          </a:p>
          <a:p>
            <a:pPr>
              <a:lnSpc>
                <a:spcPts val="975"/>
              </a:lnSpc>
              <a:spcBef>
                <a:spcPts val="150"/>
              </a:spcBef>
              <a:buClr>
                <a:srgbClr val="3876BE"/>
              </a:buClr>
              <a:buNone/>
            </a:pPr>
            <a:r>
              <a:rPr lang="en-GB" altLang="en-US" sz="900" dirty="0">
                <a:solidFill>
                  <a:srgbClr val="000000"/>
                </a:solidFill>
                <a:cs typeface="Times New Roman" panose="02020603050405020304" pitchFamily="18" charset="0"/>
              </a:rPr>
              <a:t>- Payments – Forms 6/7 and overtime</a:t>
            </a:r>
          </a:p>
        </p:txBody>
      </p:sp>
      <p:sp>
        <p:nvSpPr>
          <p:cNvPr id="44" name="Rectangle 11"/>
          <p:cNvSpPr>
            <a:spLocks noChangeArrowheads="1"/>
          </p:cNvSpPr>
          <p:nvPr/>
        </p:nvSpPr>
        <p:spPr bwMode="auto">
          <a:xfrm>
            <a:off x="1873856" y="4035786"/>
            <a:ext cx="135662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793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793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79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79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3876BE"/>
              </a:buClr>
              <a:buFontTx/>
              <a:buNone/>
            </a:pPr>
            <a:r>
              <a:rPr lang="en-GB" altLang="en-US" sz="900" dirty="0">
                <a:solidFill>
                  <a:srgbClr val="000000"/>
                </a:solidFill>
                <a:cs typeface="Times New Roman" panose="02020603050405020304" pitchFamily="18" charset="0"/>
              </a:rPr>
              <a:t>Core HR</a:t>
            </a:r>
          </a:p>
          <a:p>
            <a:pPr>
              <a:spcBef>
                <a:spcPct val="0"/>
              </a:spcBef>
              <a:buClr>
                <a:srgbClr val="3876BE"/>
              </a:buClr>
              <a:buFontTx/>
              <a:buNone/>
            </a:pPr>
            <a:r>
              <a:rPr lang="en-GB" altLang="en-US" sz="900" dirty="0">
                <a:solidFill>
                  <a:srgbClr val="000000"/>
                </a:solidFill>
                <a:cs typeface="Times New Roman" panose="02020603050405020304" pitchFamily="18" charset="0"/>
              </a:rPr>
              <a:t>Payroll</a:t>
            </a:r>
          </a:p>
          <a:p>
            <a:pPr>
              <a:spcBef>
                <a:spcPct val="0"/>
              </a:spcBef>
              <a:buClr>
                <a:srgbClr val="3876BE"/>
              </a:buClr>
              <a:buFontTx/>
              <a:buNone/>
            </a:pPr>
            <a:r>
              <a:rPr lang="en-GB" altLang="en-US" sz="900" dirty="0">
                <a:solidFill>
                  <a:srgbClr val="000000"/>
                </a:solidFill>
                <a:cs typeface="Times New Roman" panose="02020603050405020304" pitchFamily="18" charset="0"/>
              </a:rPr>
              <a:t>Manager &amp; Employee         Self Service</a:t>
            </a:r>
          </a:p>
          <a:p>
            <a:pPr>
              <a:spcBef>
                <a:spcPct val="0"/>
              </a:spcBef>
              <a:buClr>
                <a:srgbClr val="3876BE"/>
              </a:buClr>
              <a:buFontTx/>
              <a:buNone/>
            </a:pPr>
            <a:r>
              <a:rPr lang="en-GB" altLang="en-US" sz="900" dirty="0">
                <a:solidFill>
                  <a:srgbClr val="000000"/>
                </a:solidFill>
                <a:cs typeface="Times New Roman" panose="02020603050405020304" pitchFamily="18" charset="0"/>
              </a:rPr>
              <a:t>Training</a:t>
            </a:r>
          </a:p>
        </p:txBody>
      </p:sp>
      <p:pic>
        <p:nvPicPr>
          <p:cNvPr id="45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133" y="4573561"/>
            <a:ext cx="1045369" cy="49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Flowchart: Magnetic Disk 45"/>
          <p:cNvSpPr/>
          <p:nvPr/>
        </p:nvSpPr>
        <p:spPr>
          <a:xfrm>
            <a:off x="1801307" y="1809927"/>
            <a:ext cx="1079897" cy="594122"/>
          </a:xfrm>
          <a:prstGeom prst="flowChartMagneticDisk">
            <a:avLst/>
          </a:prstGeom>
          <a:solidFill>
            <a:srgbClr val="CC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900" dirty="0">
              <a:solidFill>
                <a:srgbClr val="FFFFFF">
                  <a:lumMod val="50000"/>
                </a:srgbClr>
              </a:solidFill>
            </a:endParaRPr>
          </a:p>
          <a:p>
            <a:pPr algn="ctr">
              <a:defRPr/>
            </a:pPr>
            <a:r>
              <a:rPr lang="en-GB" sz="900" dirty="0">
                <a:solidFill>
                  <a:srgbClr val="FFFFFF">
                    <a:lumMod val="50000"/>
                  </a:srgbClr>
                </a:solidFill>
              </a:rPr>
              <a:t>Learning Electric Records System </a:t>
            </a:r>
            <a:r>
              <a:rPr lang="en-GB" sz="450" dirty="0">
                <a:solidFill>
                  <a:srgbClr val="FFFFFF">
                    <a:lumMod val="50000"/>
                  </a:srgbClr>
                </a:solidFill>
              </a:rPr>
              <a:t>(LERS)</a:t>
            </a:r>
          </a:p>
          <a:p>
            <a:pPr algn="ctr">
              <a:defRPr/>
            </a:pPr>
            <a:endParaRPr lang="en-GB" sz="45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0931" y="1477845"/>
            <a:ext cx="10209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Outdated Systems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094925" y="1608716"/>
            <a:ext cx="132921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Re-engineered</a:t>
            </a:r>
          </a:p>
          <a:p>
            <a:r>
              <a:rPr lang="en-GB" sz="1350" dirty="0"/>
              <a:t>Processes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55394" y="3932225"/>
            <a:ext cx="99450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900" dirty="0"/>
          </a:p>
          <a:p>
            <a:pPr marL="128588" indent="-128588">
              <a:buFontTx/>
              <a:buChar char="-"/>
            </a:pPr>
            <a:r>
              <a:rPr lang="en-GB" sz="900" dirty="0"/>
              <a:t>Simple </a:t>
            </a:r>
          </a:p>
          <a:p>
            <a:pPr marL="128588" indent="-128588">
              <a:buFontTx/>
              <a:buChar char="-"/>
            </a:pPr>
            <a:r>
              <a:rPr lang="en-GB" sz="900" dirty="0"/>
              <a:t>Streamlined</a:t>
            </a:r>
          </a:p>
          <a:p>
            <a:pPr marL="128588" indent="-128588">
              <a:buFontTx/>
              <a:buChar char="-"/>
            </a:pPr>
            <a:r>
              <a:rPr lang="en-GB" sz="900" dirty="0"/>
              <a:t>Standard</a:t>
            </a:r>
          </a:p>
          <a:p>
            <a:pPr marL="128588" indent="-128588">
              <a:buFontTx/>
              <a:buChar char="-"/>
            </a:pPr>
            <a:r>
              <a:rPr lang="en-GB" sz="900" dirty="0"/>
              <a:t>Best Practice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366" y="4055434"/>
            <a:ext cx="920573" cy="920573"/>
          </a:xfrm>
          <a:prstGeom prst="rect">
            <a:avLst/>
          </a:prstGeom>
        </p:spPr>
      </p:pic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74809" y="2653639"/>
            <a:ext cx="2139429" cy="97274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MyHR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changing?</a:t>
            </a: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197283" y="4209224"/>
            <a:ext cx="117532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HR &amp; Payroll</a:t>
            </a:r>
          </a:p>
          <a:p>
            <a:r>
              <a:rPr lang="en-GB" sz="1350" dirty="0"/>
              <a:t>Processes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2521" y="4174203"/>
            <a:ext cx="113018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Fully Integrated System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781" y="2714298"/>
            <a:ext cx="1484840" cy="1259864"/>
          </a:xfrm>
          <a:prstGeom prst="rect">
            <a:avLst/>
          </a:prstGeom>
        </p:spPr>
      </p:pic>
      <p:cxnSp>
        <p:nvCxnSpPr>
          <p:cNvPr id="55" name="Straight Connector 54"/>
          <p:cNvCxnSpPr>
            <a:stCxn id="33" idx="2"/>
          </p:cNvCxnSpPr>
          <p:nvPr/>
        </p:nvCxnSpPr>
        <p:spPr>
          <a:xfrm flipH="1">
            <a:off x="2851774" y="2462907"/>
            <a:ext cx="8659" cy="6219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837379" y="3084867"/>
            <a:ext cx="110987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39" idx="2"/>
          </p:cNvCxnSpPr>
          <p:nvPr/>
        </p:nvCxnSpPr>
        <p:spPr>
          <a:xfrm>
            <a:off x="6082966" y="2499745"/>
            <a:ext cx="0" cy="6542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5084511" y="3153975"/>
            <a:ext cx="101685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485749" y="3624518"/>
            <a:ext cx="2644" cy="10512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980517" y="4684980"/>
            <a:ext cx="952905" cy="700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 descr="powerpoint_banner_celeste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93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11546</TotalTime>
  <Words>1386</Words>
  <Application>Microsoft Office PowerPoint</Application>
  <PresentationFormat>On-screen Show (16:9)</PresentationFormat>
  <Paragraphs>292</Paragraphs>
  <Slides>34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Times New Roman</vt:lpstr>
      <vt:lpstr>Wingdings</vt:lpstr>
      <vt:lpstr>Office Theme</vt:lpstr>
      <vt:lpstr>Custom Design</vt:lpstr>
      <vt:lpstr>PowerPoint Presentation</vt:lpstr>
      <vt:lpstr>PowerPoint Presentation</vt:lpstr>
      <vt:lpstr>ECA update   Matt Thorne  Interim Director of PECAPS </vt:lpstr>
      <vt:lpstr>PowerPoint Presentation</vt:lpstr>
      <vt:lpstr>PowerPoint Presentation</vt:lpstr>
      <vt:lpstr>PowerPoint Presentation</vt:lpstr>
      <vt:lpstr>PowerPoint Presentation</vt:lpstr>
      <vt:lpstr>A reminder… Why change?                                                           Our Current Pain Points – feedback from the BPR Project…</vt:lpstr>
      <vt:lpstr>MyHR What’s changing?</vt:lpstr>
      <vt:lpstr>Go-Live What does success look like?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Wellbeing@UCL    UCL Wellbeing Strategy 2016 – 2021  </vt:lpstr>
      <vt:lpstr>Aims of this session</vt:lpstr>
      <vt:lpstr>Wellbeing@UCL – the documents</vt:lpstr>
      <vt:lpstr>Aligning to UCL 2034 – A new 20-year strategy for UCL</vt:lpstr>
      <vt:lpstr>The six pillars of Wellbeing@UCL</vt:lpstr>
      <vt:lpstr>Positive environments</vt:lpstr>
      <vt:lpstr>Embedding in policies and practices</vt:lpstr>
      <vt:lpstr>Reducing sedentary lifestyles</vt:lpstr>
      <vt:lpstr>Mental Wellness</vt:lpstr>
      <vt:lpstr>Removing mental ill health stigma</vt:lpstr>
      <vt:lpstr>Culture and behaviour change</vt:lpstr>
      <vt:lpstr>Timeline</vt:lpstr>
      <vt:lpstr>Next steps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</dc:creator>
  <cp:lastModifiedBy>Sarah Danzie</cp:lastModifiedBy>
  <cp:revision>196</cp:revision>
  <cp:lastPrinted>2016-11-07T14:36:10Z</cp:lastPrinted>
  <dcterms:created xsi:type="dcterms:W3CDTF">2014-08-20T12:29:59Z</dcterms:created>
  <dcterms:modified xsi:type="dcterms:W3CDTF">2016-11-09T14:05:55Z</dcterms:modified>
</cp:coreProperties>
</file>